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5" r:id="rId3"/>
    <p:sldMasterId id="2147483674" r:id="rId4"/>
  </p:sldMasterIdLst>
  <p:notesMasterIdLst>
    <p:notesMasterId r:id="rId38"/>
  </p:notesMasterIdLst>
  <p:sldIdLst>
    <p:sldId id="548" r:id="rId5"/>
    <p:sldId id="544" r:id="rId6"/>
    <p:sldId id="535" r:id="rId7"/>
    <p:sldId id="536" r:id="rId8"/>
    <p:sldId id="256" r:id="rId9"/>
    <p:sldId id="540" r:id="rId10"/>
    <p:sldId id="418" r:id="rId11"/>
    <p:sldId id="411" r:id="rId12"/>
    <p:sldId id="545" r:id="rId13"/>
    <p:sldId id="534" r:id="rId14"/>
    <p:sldId id="412" r:id="rId15"/>
    <p:sldId id="547" r:id="rId16"/>
    <p:sldId id="539" r:id="rId17"/>
    <p:sldId id="419" r:id="rId18"/>
    <p:sldId id="261" r:id="rId19"/>
    <p:sldId id="543" r:id="rId20"/>
    <p:sldId id="541" r:id="rId21"/>
    <p:sldId id="409" r:id="rId22"/>
    <p:sldId id="402" r:id="rId23"/>
    <p:sldId id="407" r:id="rId24"/>
    <p:sldId id="423" r:id="rId25"/>
    <p:sldId id="413" r:id="rId26"/>
    <p:sldId id="538" r:id="rId27"/>
    <p:sldId id="415" r:id="rId28"/>
    <p:sldId id="421" r:id="rId29"/>
    <p:sldId id="414" r:id="rId30"/>
    <p:sldId id="424" r:id="rId31"/>
    <p:sldId id="425" r:id="rId32"/>
    <p:sldId id="422" r:id="rId33"/>
    <p:sldId id="526" r:id="rId34"/>
    <p:sldId id="537" r:id="rId35"/>
    <p:sldId id="410" r:id="rId36"/>
    <p:sldId id="54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99CCFF"/>
    <a:srgbClr val="FF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70669" autoAdjust="0"/>
  </p:normalViewPr>
  <p:slideViewPr>
    <p:cSldViewPr showGuides="1">
      <p:cViewPr varScale="1">
        <p:scale>
          <a:sx n="183" d="100"/>
          <a:sy n="183" d="100"/>
        </p:scale>
        <p:origin x="2712" y="168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98" d="100"/>
          <a:sy n="198" d="100"/>
        </p:scale>
        <p:origin x="7116" y="144"/>
      </p:cViewPr>
      <p:guideLst/>
    </p:cSldViewPr>
  </p:notes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84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9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5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6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47BC82-7491-44CA-BB04-F33035E9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512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47BC82-7491-44CA-BB04-F33035E9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25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3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15B11-328E-800D-46DD-5B3F09E6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p:transition advClick="0" advTm="7000">
    <p:random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410960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774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47039"/>
            <a:ext cx="2474978" cy="6410959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36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p:transition advClick="0" advTm="7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p:transition advClick="0" advTm="7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032977"/>
      </p:ext>
    </p:extLst>
  </p:cSld>
  <p:clrMapOvr>
    <a:masterClrMapping/>
  </p:clrMapOvr>
  <p:transition advClick="0" advTm="7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1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8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8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transition advClick="0" advTm="7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8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9" r:id="rId2"/>
    <p:sldLayoutId id="2147483680" r:id="rId3"/>
  </p:sldLayoutIdLst>
  <p:transition advClick="0" advTm="7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8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83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datacommunitysummi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3096"/>
            <a:ext cx="7412736" cy="18826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Improvements</a:t>
            </a:r>
            <a:b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with the Biggest Gain for the Least Pain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48" y="4600251"/>
            <a:ext cx="7412736" cy="483120"/>
          </a:xfrm>
        </p:spPr>
        <p:txBody>
          <a:bodyPr>
            <a:noAutofit/>
          </a:bodyPr>
          <a:lstStyle/>
          <a:p>
            <a:r>
              <a:rPr lang="en-US" sz="2800" b="1" dirty="0"/>
              <a:t>Bill </a:t>
            </a:r>
            <a:r>
              <a:rPr lang="en-US" sz="2800" b="1" dirty="0" err="1"/>
              <a:t>Sanscrainte</a:t>
            </a:r>
            <a:r>
              <a:rPr lang="en-US" sz="2800" b="1" dirty="0"/>
              <a:t> </a:t>
            </a:r>
            <a:r>
              <a:rPr lang="en-US" sz="2800" b="1" dirty="0">
                <a:hlinkClick r:id="rId3"/>
              </a:rPr>
              <a:t>Bill@Sanscrainte.com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74132" y="5436940"/>
            <a:ext cx="12118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Get this presentation, Excel spreadsheet, &amp; T-SQL code at </a:t>
            </a:r>
          </a:p>
          <a:p>
            <a:pPr marL="0" indent="0">
              <a:buNone/>
            </a:pPr>
            <a:r>
              <a:rPr lang="en-US" sz="6600" dirty="0">
                <a:hlinkClick r:id="rId4"/>
              </a:rPr>
              <a:t>https://github.com/SQLXL/SQLXL</a:t>
            </a:r>
            <a:endParaRPr lang="en-US" sz="6600" dirty="0"/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7B214AAB-45C3-3EC9-245B-ACAF20DC4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212473"/>
            <a:ext cx="3635955" cy="2102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8084F-8704-4267-E333-97AB99C999FC}"/>
              </a:ext>
            </a:extLst>
          </p:cNvPr>
          <p:cNvSpPr txBox="1"/>
          <p:nvPr/>
        </p:nvSpPr>
        <p:spPr>
          <a:xfrm>
            <a:off x="8571474" y="949740"/>
            <a:ext cx="234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DB06E"/>
                </a:solidFill>
              </a:rPr>
              <a:t>SQLSaturday</a:t>
            </a:r>
            <a:r>
              <a:rPr lang="en-US" sz="2000" b="1" dirty="0">
                <a:solidFill>
                  <a:srgbClr val="0DB06E"/>
                </a:solidFill>
              </a:rPr>
              <a:t> #1086</a:t>
            </a:r>
          </a:p>
          <a:p>
            <a:pPr algn="ctr"/>
            <a:r>
              <a:rPr lang="en-US" sz="2000" b="1" dirty="0">
                <a:solidFill>
                  <a:srgbClr val="0DB06E"/>
                </a:solidFill>
              </a:rPr>
              <a:t>October 5</a:t>
            </a:r>
            <a:r>
              <a:rPr lang="en-US" sz="2000" b="1" baseline="30000" dirty="0">
                <a:solidFill>
                  <a:srgbClr val="0DB06E"/>
                </a:solidFill>
              </a:rPr>
              <a:t>th</a:t>
            </a:r>
            <a:r>
              <a:rPr lang="en-US" sz="2000" b="1" dirty="0">
                <a:solidFill>
                  <a:srgbClr val="0DB06E"/>
                </a:solidFill>
              </a:rPr>
              <a:t>, 2024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7B20C8-E136-CB64-666A-EE18D914F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28" y="100584"/>
            <a:ext cx="4486656" cy="2523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8CC1B-22D6-5202-A9DA-93B3B43C6A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11" t="3837"/>
          <a:stretch/>
        </p:blipFill>
        <p:spPr>
          <a:xfrm>
            <a:off x="8151721" y="2734056"/>
            <a:ext cx="3182112" cy="30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5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4000"/>
    </mc:Choice>
    <mc:Fallback>
      <p:transition advClick="0"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erican gladiators pain GIF">
            <a:extLst>
              <a:ext uri="{FF2B5EF4-FFF2-40B4-BE49-F238E27FC236}">
                <a16:creationId xmlns:a16="http://schemas.microsoft.com/office/drawing/2014/main" id="{CB3A06C8-C7AE-F3CC-861E-C903435A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2185416"/>
            <a:ext cx="7447407" cy="41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64493A-6062-7DC2-A6C5-BAB4ECD472D8}"/>
              </a:ext>
            </a:extLst>
          </p:cNvPr>
          <p:cNvSpPr txBox="1"/>
          <p:nvPr/>
        </p:nvSpPr>
        <p:spPr>
          <a:xfrm>
            <a:off x="3048321" y="137160"/>
            <a:ext cx="60953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Junior DBA Recruiting video</a:t>
            </a:r>
          </a:p>
        </p:txBody>
      </p:sp>
    </p:spTree>
    <p:extLst>
      <p:ext uri="{BB962C8B-B14F-4D97-AF65-F5344CB8AC3E}">
        <p14:creationId xmlns:p14="http://schemas.microsoft.com/office/powerpoint/2010/main" val="200183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E3BE9-165E-D40C-DD0D-DC5FC502A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58" y="2390915"/>
            <a:ext cx="8550056" cy="446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82786-B5C8-831C-BA06-83DEA9088102}"/>
              </a:ext>
            </a:extLst>
          </p:cNvPr>
          <p:cNvSpPr txBox="1"/>
          <p:nvPr/>
        </p:nvSpPr>
        <p:spPr>
          <a:xfrm>
            <a:off x="902208" y="466344"/>
            <a:ext cx="9928652" cy="17465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Your fix makes you the new owner of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38088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CC0297-06BC-E5AA-0613-B55FA2E2193B}"/>
              </a:ext>
            </a:extLst>
          </p:cNvPr>
          <p:cNvSpPr txBox="1">
            <a:spLocks/>
          </p:cNvSpPr>
          <p:nvPr/>
        </p:nvSpPr>
        <p:spPr>
          <a:xfrm>
            <a:off x="187034" y="2150495"/>
            <a:ext cx="11872610" cy="43260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Connect, share, &amp; learn with peers and thought leaders while celebrating all things data for a week of learning and networking opportunities.</a:t>
            </a: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November 4</a:t>
            </a:r>
            <a:r>
              <a:rPr kumimoji="0" lang="en-US" sz="3810" b="0" i="0" u="none" strike="noStrike" kern="1200" cap="none" spc="0" normalizeH="0" baseline="3000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November 8</a:t>
            </a:r>
            <a:r>
              <a:rPr kumimoji="0" lang="en-US" sz="3810" b="0" i="0" u="none" strike="noStrike" kern="1200" cap="none" spc="0" normalizeH="0" baseline="3000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in Seattle, WA</a:t>
            </a: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https://passdatacommunitysummit.com/</a:t>
            </a: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4" descr="PASS Data Community Summit">
            <a:extLst>
              <a:ext uri="{FF2B5EF4-FFF2-40B4-BE49-F238E27FC236}">
                <a16:creationId xmlns:a16="http://schemas.microsoft.com/office/drawing/2014/main" id="{2A456C84-D8EC-5E82-666E-BEB6C970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99" y="53"/>
            <a:ext cx="3535078" cy="18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5185C566-E6A5-3323-1DD2-3FEFF5EEE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035" y="157155"/>
            <a:ext cx="1658201" cy="16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/>
    </mc:Choice>
    <mc:Fallback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en I find out the data scientist got their degree by mail">
            <a:extLst>
              <a:ext uri="{FF2B5EF4-FFF2-40B4-BE49-F238E27FC236}">
                <a16:creationId xmlns:a16="http://schemas.microsoft.com/office/drawing/2014/main" id="{E044B333-84A6-6F97-C201-CD835381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87" y="2000419"/>
            <a:ext cx="9019223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A930B9-8B9C-735A-F2B7-D066D281BE2E}"/>
              </a:ext>
            </a:extLst>
          </p:cNvPr>
          <p:cNvSpPr txBox="1"/>
          <p:nvPr/>
        </p:nvSpPr>
        <p:spPr>
          <a:xfrm>
            <a:off x="1637888" y="429768"/>
            <a:ext cx="8916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meeting is finally over</a:t>
            </a:r>
          </a:p>
        </p:txBody>
      </p:sp>
    </p:spTree>
    <p:extLst>
      <p:ext uri="{BB962C8B-B14F-4D97-AF65-F5344CB8AC3E}">
        <p14:creationId xmlns:p14="http://schemas.microsoft.com/office/powerpoint/2010/main" val="179081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BC325-41F0-8616-52B6-B9E2006EFDD4}"/>
              </a:ext>
            </a:extLst>
          </p:cNvPr>
          <p:cNvSpPr txBox="1"/>
          <p:nvPr/>
        </p:nvSpPr>
        <p:spPr>
          <a:xfrm>
            <a:off x="1999488" y="320040"/>
            <a:ext cx="8512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Lift &amp; shift to the cloud</a:t>
            </a:r>
          </a:p>
        </p:txBody>
      </p:sp>
      <p:pic>
        <p:nvPicPr>
          <p:cNvPr id="10242" name="Picture 2" descr="“Yeah yeah trust we need to jump into SQL Server on Linux right now. Let’s do this!”">
            <a:extLst>
              <a:ext uri="{FF2B5EF4-FFF2-40B4-BE49-F238E27FC236}">
                <a16:creationId xmlns:a16="http://schemas.microsoft.com/office/drawing/2014/main" id="{68D9D19C-78B8-EF4A-33F4-DACE5A24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92" y="1627632"/>
            <a:ext cx="7865215" cy="523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3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6000">
        <p:random/>
      </p:transition>
    </mc:Choice>
    <mc:Fallback>
      <p:transition advClick="0" advTm="6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b="1" dirty="0"/>
              <a:t>“Poorly designed indexes</a:t>
            </a:r>
            <a:br>
              <a:rPr lang="en-US" sz="5400" b="1" dirty="0"/>
            </a:br>
            <a:r>
              <a:rPr lang="en-US" sz="5400" b="1" dirty="0"/>
              <a:t>and a lack of indexes</a:t>
            </a:r>
            <a:br>
              <a:rPr lang="en-US" sz="5400" b="1" dirty="0"/>
            </a:br>
            <a:r>
              <a:rPr lang="en-US" sz="5400" b="1" dirty="0"/>
              <a:t>are primary sources of</a:t>
            </a:r>
            <a:br>
              <a:rPr lang="en-US" sz="5400" b="1" dirty="0"/>
            </a:br>
            <a:r>
              <a:rPr lang="en-US" sz="5400" b="1" dirty="0"/>
              <a:t>database application </a:t>
            </a:r>
          </a:p>
          <a:p>
            <a:pPr marL="0" indent="0" algn="ctr">
              <a:buNone/>
            </a:pPr>
            <a:r>
              <a:rPr lang="en-US" sz="5400" b="1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07/26/2024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98063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en the developer says, “But why do you get to remote desktop into the server?”">
            <a:extLst>
              <a:ext uri="{FF2B5EF4-FFF2-40B4-BE49-F238E27FC236}">
                <a16:creationId xmlns:a16="http://schemas.microsoft.com/office/drawing/2014/main" id="{7660B946-8206-205B-A734-51DEA433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38" y="1612900"/>
            <a:ext cx="6987921" cy="52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9CA90-60ED-95F1-A2BE-E65CE1F63603}"/>
              </a:ext>
            </a:extLst>
          </p:cNvPr>
          <p:cNvSpPr txBox="1"/>
          <p:nvPr/>
        </p:nvSpPr>
        <p:spPr>
          <a:xfrm>
            <a:off x="1158240" y="11176"/>
            <a:ext cx="9753600" cy="15636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Developer learns what separates them from DBAs</a:t>
            </a:r>
          </a:p>
        </p:txBody>
      </p:sp>
    </p:spTree>
    <p:extLst>
      <p:ext uri="{BB962C8B-B14F-4D97-AF65-F5344CB8AC3E}">
        <p14:creationId xmlns:p14="http://schemas.microsoft.com/office/powerpoint/2010/main" val="13221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7000">
        <p:random/>
      </p:transition>
    </mc:Choice>
    <mc:Fallback>
      <p:transition advClick="0" advTm="7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rting Tuesday morning on Let’s Corrupt SQL Server.">
            <a:extLst>
              <a:ext uri="{FF2B5EF4-FFF2-40B4-BE49-F238E27FC236}">
                <a16:creationId xmlns:a16="http://schemas.microsoft.com/office/drawing/2014/main" id="{A41D288D-2283-D7D4-2E89-6E674B278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17" y="2146977"/>
            <a:ext cx="10214766" cy="47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026EE-D0EF-FE2C-AD5D-325C98CA9119}"/>
              </a:ext>
            </a:extLst>
          </p:cNvPr>
          <p:cNvSpPr txBox="1"/>
          <p:nvPr/>
        </p:nvSpPr>
        <p:spPr>
          <a:xfrm>
            <a:off x="2127504" y="356616"/>
            <a:ext cx="7936992" cy="9839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Data Architect meets the NoSQL Horde</a:t>
            </a:r>
          </a:p>
        </p:txBody>
      </p:sp>
    </p:spTree>
    <p:extLst>
      <p:ext uri="{BB962C8B-B14F-4D97-AF65-F5344CB8AC3E}">
        <p14:creationId xmlns:p14="http://schemas.microsoft.com/office/powerpoint/2010/main" val="21137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7000">
        <p:random/>
      </p:transition>
    </mc:Choice>
    <mc:Fallback>
      <p:transition advClick="0" advTm="7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F1DB9-D3F2-3A0D-30C8-C86CD2C1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90" y="859536"/>
            <a:ext cx="8087817" cy="5998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1105541" y="100584"/>
            <a:ext cx="9980913" cy="1613408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2</a:t>
            </a:r>
            <a:r>
              <a:rPr lang="en-US" sz="5400" baseline="300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nd</a:t>
            </a:r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level insists restarting SQL Server will fix it</a:t>
            </a:r>
          </a:p>
        </p:txBody>
      </p:sp>
    </p:spTree>
    <p:extLst>
      <p:ext uri="{BB962C8B-B14F-4D97-AF65-F5344CB8AC3E}">
        <p14:creationId xmlns:p14="http://schemas.microsoft.com/office/powerpoint/2010/main" val="291275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051560"/>
            <a:ext cx="10570464" cy="4498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are 1000’s of SQL community scripts to make indexes better.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But who has time to find and run a thousand scripts?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- 1</a:t>
            </a:r>
          </a:p>
        </p:txBody>
      </p:sp>
    </p:spTree>
    <p:extLst>
      <p:ext uri="{BB962C8B-B14F-4D97-AF65-F5344CB8AC3E}">
        <p14:creationId xmlns:p14="http://schemas.microsoft.com/office/powerpoint/2010/main" val="298371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7000">
        <p:random/>
      </p:transition>
    </mc:Choice>
    <mc:Fallback>
      <p:transition advClick="0" advTm="7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nagers trying to evade blame for a 12 hour network outage in production.">
            <a:extLst>
              <a:ext uri="{FF2B5EF4-FFF2-40B4-BE49-F238E27FC236}">
                <a16:creationId xmlns:a16="http://schemas.microsoft.com/office/drawing/2014/main" id="{A89BDF34-0629-1912-9E29-384DBF82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72" y="978408"/>
            <a:ext cx="7839456" cy="587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62709-232D-C635-6692-8969AF8EC418}"/>
              </a:ext>
            </a:extLst>
          </p:cNvPr>
          <p:cNvSpPr txBox="1"/>
          <p:nvPr/>
        </p:nvSpPr>
        <p:spPr>
          <a:xfrm>
            <a:off x="1066800" y="64008"/>
            <a:ext cx="10058400" cy="88188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Microservice design review</a:t>
            </a:r>
          </a:p>
        </p:txBody>
      </p:sp>
    </p:spTree>
    <p:extLst>
      <p:ext uri="{BB962C8B-B14F-4D97-AF65-F5344CB8AC3E}">
        <p14:creationId xmlns:p14="http://schemas.microsoft.com/office/powerpoint/2010/main" val="405437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5B427F-72BF-9B97-1CB5-A9F38484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48" y="1746504"/>
            <a:ext cx="9539703" cy="5425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-93719" y="64008"/>
            <a:ext cx="12379438" cy="17556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New covering index 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makes the app perform</a:t>
            </a:r>
          </a:p>
        </p:txBody>
      </p:sp>
    </p:spTree>
    <p:extLst>
      <p:ext uri="{BB962C8B-B14F-4D97-AF65-F5344CB8AC3E}">
        <p14:creationId xmlns:p14="http://schemas.microsoft.com/office/powerpoint/2010/main" val="356199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93E40E3-9DF4-5B76-D618-20F97394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67" y="1002284"/>
            <a:ext cx="10410162" cy="58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19815-371A-D336-2547-2829C5862292}"/>
              </a:ext>
            </a:extLst>
          </p:cNvPr>
          <p:cNvSpPr txBox="1"/>
          <p:nvPr/>
        </p:nvSpPr>
        <p:spPr>
          <a:xfrm>
            <a:off x="2054352" y="64008"/>
            <a:ext cx="7936992" cy="9839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Committing the fix</a:t>
            </a:r>
          </a:p>
        </p:txBody>
      </p:sp>
    </p:spTree>
    <p:extLst>
      <p:ext uri="{BB962C8B-B14F-4D97-AF65-F5344CB8AC3E}">
        <p14:creationId xmlns:p14="http://schemas.microsoft.com/office/powerpoint/2010/main" val="86015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6600">
        <p:random/>
      </p:transition>
    </mc:Choice>
    <mc:Fallback>
      <p:transition advClick="0" advTm="66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1066800" y="647020"/>
            <a:ext cx="10058400" cy="556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 if … there was a tool that could:</a:t>
            </a:r>
            <a:endParaRPr lang="en-US" sz="4800" b="1" u="sng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Find SQL Server index “hurts”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7525" marR="0" indent="-290513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Prioritize by table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Prescribe pain reduction actions</a:t>
            </a:r>
            <a:endParaRPr lang="en-US" sz="4800" b="1" kern="1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Share hundreds of diagnostics</a:t>
            </a: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And present it all in Excel?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- 2</a:t>
            </a:r>
          </a:p>
        </p:txBody>
      </p:sp>
    </p:spTree>
    <p:extLst>
      <p:ext uri="{BB962C8B-B14F-4D97-AF65-F5344CB8AC3E}">
        <p14:creationId xmlns:p14="http://schemas.microsoft.com/office/powerpoint/2010/main" val="2500041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6000">
        <p:random/>
      </p:transition>
    </mc:Choice>
    <mc:Fallback>
      <p:transition advClick="0" advTm="6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BE0422-D7A9-687D-1703-F6240549D94F}"/>
              </a:ext>
            </a:extLst>
          </p:cNvPr>
          <p:cNvSpPr txBox="1"/>
          <p:nvPr/>
        </p:nvSpPr>
        <p:spPr>
          <a:xfrm>
            <a:off x="2548128" y="283464"/>
            <a:ext cx="6754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cap="none" spc="0" normalizeH="0" baseline="0" noProof="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6000"/>
                    </a:prstClr>
                  </a:innerShdw>
                </a:effectLst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Restoring a copy of Prod to my laptop</a:t>
            </a:r>
          </a:p>
        </p:txBody>
      </p:sp>
      <p:pic>
        <p:nvPicPr>
          <p:cNvPr id="1028" name="Picture 4" descr="When the developer tries to restore the data warehouse onto his laptop">
            <a:extLst>
              <a:ext uri="{FF2B5EF4-FFF2-40B4-BE49-F238E27FC236}">
                <a16:creationId xmlns:a16="http://schemas.microsoft.com/office/drawing/2014/main" id="{11369C6F-FA01-242E-54FD-F927D28E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2157682"/>
            <a:ext cx="5933694" cy="47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6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9000">
        <p:random/>
      </p:transition>
    </mc:Choice>
    <mc:Fallback>
      <p:transition advClick="0" advTm="9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05D6A6B-03CD-AD95-18F4-D5EC8A66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64" y="1922200"/>
            <a:ext cx="8729472" cy="49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7F793-58DA-9B1B-1338-81D45DEC45D5}"/>
              </a:ext>
            </a:extLst>
          </p:cNvPr>
          <p:cNvSpPr txBox="1"/>
          <p:nvPr/>
        </p:nvSpPr>
        <p:spPr>
          <a:xfrm>
            <a:off x="2371" y="210312"/>
            <a:ext cx="121920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Scheduling Ola </a:t>
            </a:r>
            <a:r>
              <a:rPr lang="en-US" sz="5400" dirty="0" err="1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Hallengren’s</a:t>
            </a:r>
            <a:b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Maintenance Solution</a:t>
            </a:r>
          </a:p>
        </p:txBody>
      </p:sp>
    </p:spTree>
    <p:extLst>
      <p:ext uri="{BB962C8B-B14F-4D97-AF65-F5344CB8AC3E}">
        <p14:creationId xmlns:p14="http://schemas.microsoft.com/office/powerpoint/2010/main" val="153059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funny GIF by AFV Pets">
            <a:extLst>
              <a:ext uri="{FF2B5EF4-FFF2-40B4-BE49-F238E27FC236}">
                <a16:creationId xmlns:a16="http://schemas.microsoft.com/office/drawing/2014/main" id="{2B92E20F-9765-3462-CA1F-FB061B64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77" y="1583436"/>
            <a:ext cx="7911846" cy="52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1706A-300A-E7F3-3826-451F799FD36B}"/>
              </a:ext>
            </a:extLst>
          </p:cNvPr>
          <p:cNvSpPr txBox="1"/>
          <p:nvPr/>
        </p:nvSpPr>
        <p:spPr>
          <a:xfrm>
            <a:off x="792480" y="137160"/>
            <a:ext cx="1048512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Development agrees to document code changes</a:t>
            </a:r>
          </a:p>
        </p:txBody>
      </p:sp>
    </p:spTree>
    <p:extLst>
      <p:ext uri="{BB962C8B-B14F-4D97-AF65-F5344CB8AC3E}">
        <p14:creationId xmlns:p14="http://schemas.microsoft.com/office/powerpoint/2010/main" val="381302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8000">
        <p:random/>
      </p:transition>
    </mc:Choice>
    <mc:Fallback>
      <p:transition advClick="0" advTm="8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2295144"/>
            <a:ext cx="11119105" cy="207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Introducing </a:t>
            </a:r>
            <a:r>
              <a:rPr lang="en-US" sz="54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SQLXL_Index</a:t>
            </a: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!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Makes index tuning simpler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- 3</a:t>
            </a:r>
          </a:p>
        </p:txBody>
      </p:sp>
    </p:spTree>
    <p:extLst>
      <p:ext uri="{BB962C8B-B14F-4D97-AF65-F5344CB8AC3E}">
        <p14:creationId xmlns:p14="http://schemas.microsoft.com/office/powerpoint/2010/main" val="417777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4000">
        <p:random/>
      </p:transition>
    </mc:Choice>
    <mc:Fallback>
      <p:transition advClick="0" advTm="4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AF00227-411F-D425-AD96-FF159D41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88" y="1912112"/>
            <a:ext cx="8802624" cy="495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34FD-85D4-7644-065A-D12E63031737}"/>
              </a:ext>
            </a:extLst>
          </p:cNvPr>
          <p:cNvSpPr txBox="1"/>
          <p:nvPr/>
        </p:nvSpPr>
        <p:spPr>
          <a:xfrm>
            <a:off x="207264" y="210312"/>
            <a:ext cx="11777472" cy="154241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The CFO “suggests” getting another year from your servers</a:t>
            </a:r>
          </a:p>
        </p:txBody>
      </p:sp>
    </p:spTree>
    <p:extLst>
      <p:ext uri="{BB962C8B-B14F-4D97-AF65-F5344CB8AC3E}">
        <p14:creationId xmlns:p14="http://schemas.microsoft.com/office/powerpoint/2010/main" val="38473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8000">
        <p:random/>
      </p:transition>
    </mc:Choice>
    <mc:Fallback>
      <p:transition advClick="0" advTm="8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53BB0D4-4D98-514C-460E-71FC5A61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68" y="1659467"/>
            <a:ext cx="9351263" cy="519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A18C4-F955-1AC7-6AA5-D740972884C4}"/>
              </a:ext>
            </a:extLst>
          </p:cNvPr>
          <p:cNvSpPr txBox="1"/>
          <p:nvPr/>
        </p:nvSpPr>
        <p:spPr>
          <a:xfrm>
            <a:off x="1597151" y="46059"/>
            <a:ext cx="8997696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Accountants close the books on old hardware</a:t>
            </a:r>
          </a:p>
        </p:txBody>
      </p:sp>
    </p:spTree>
    <p:extLst>
      <p:ext uri="{BB962C8B-B14F-4D97-AF65-F5344CB8AC3E}">
        <p14:creationId xmlns:p14="http://schemas.microsoft.com/office/powerpoint/2010/main" val="150465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7000">
        <p:random/>
      </p:transition>
    </mc:Choice>
    <mc:Fallback>
      <p:transition advClick="0" advTm="7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1D9D43F-556E-5339-2306-361713D6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" y="1051560"/>
            <a:ext cx="10322560" cy="58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A84FF2-5D8D-7D54-254A-B20B7C8F3DBD}"/>
              </a:ext>
            </a:extLst>
          </p:cNvPr>
          <p:cNvSpPr txBox="1"/>
          <p:nvPr/>
        </p:nvSpPr>
        <p:spPr>
          <a:xfrm>
            <a:off x="0" y="173736"/>
            <a:ext cx="12192000" cy="98755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Testing new hardware</a:t>
            </a:r>
          </a:p>
        </p:txBody>
      </p:sp>
    </p:spTree>
    <p:extLst>
      <p:ext uri="{BB962C8B-B14F-4D97-AF65-F5344CB8AC3E}">
        <p14:creationId xmlns:p14="http://schemas.microsoft.com/office/powerpoint/2010/main" val="225607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reparing to flip the app from the old Oracle database to the new Postgres database">
            <a:extLst>
              <a:ext uri="{FF2B5EF4-FFF2-40B4-BE49-F238E27FC236}">
                <a16:creationId xmlns:a16="http://schemas.microsoft.com/office/drawing/2014/main" id="{E9D49B63-469C-8F8D-7C4F-AA23CF97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59" y="1725929"/>
            <a:ext cx="9746771" cy="51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ABCFB-97E8-2E4C-1BE3-DB7A81A478DA}"/>
              </a:ext>
            </a:extLst>
          </p:cNvPr>
          <p:cNvSpPr txBox="1"/>
          <p:nvPr/>
        </p:nvSpPr>
        <p:spPr>
          <a:xfrm>
            <a:off x="292240" y="173736"/>
            <a:ext cx="11113008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5400" i="0" dirty="0">
                <a:ln w="19050">
                  <a:noFill/>
                </a:ln>
                <a:solidFill>
                  <a:schemeClr val="bg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That moment before committing changes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2119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6000">
        <p:random/>
      </p:transition>
    </mc:Choice>
    <mc:Fallback>
      <p:transition advClick="0" advTm="6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2F0B5082-7378-ABA3-ABBD-71926A6A2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705231"/>
              </p:ext>
            </p:extLst>
          </p:nvPr>
        </p:nvGraphicFramePr>
        <p:xfrm>
          <a:off x="-12970" y="447041"/>
          <a:ext cx="12204971" cy="6407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4133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22112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60380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8346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40791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5000">
        <p:random/>
      </p:transition>
    </mc:Choice>
    <mc:Fallback>
      <p:transition advTm="5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SQL Server handles merge replication conflicts.">
            <a:extLst>
              <a:ext uri="{FF2B5EF4-FFF2-40B4-BE49-F238E27FC236}">
                <a16:creationId xmlns:a16="http://schemas.microsoft.com/office/drawing/2014/main" id="{45B766B4-3705-268F-B7D5-21720EC2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32" y="868680"/>
            <a:ext cx="9546336" cy="68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97297-9498-D44A-A24F-DEC955954D6F}"/>
              </a:ext>
            </a:extLst>
          </p:cNvPr>
          <p:cNvSpPr txBox="1"/>
          <p:nvPr/>
        </p:nvSpPr>
        <p:spPr>
          <a:xfrm>
            <a:off x="-195072" y="64008"/>
            <a:ext cx="12289536" cy="12070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Merge replication conflict handling</a:t>
            </a:r>
          </a:p>
        </p:txBody>
      </p:sp>
    </p:spTree>
    <p:extLst>
      <p:ext uri="{BB962C8B-B14F-4D97-AF65-F5344CB8AC3E}">
        <p14:creationId xmlns:p14="http://schemas.microsoft.com/office/powerpoint/2010/main" val="133910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10000">
        <p:random/>
      </p:transition>
    </mc:Choice>
    <mc:Fallback>
      <p:transition advClick="0" advTm="10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14535-9727-6556-2F27-B9D444DA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24" y="1649965"/>
            <a:ext cx="7388352" cy="5197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1871472" y="36557"/>
            <a:ext cx="8449056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First time hearing business requirements</a:t>
            </a:r>
          </a:p>
        </p:txBody>
      </p:sp>
    </p:spTree>
    <p:extLst>
      <p:ext uri="{BB962C8B-B14F-4D97-AF65-F5344CB8AC3E}">
        <p14:creationId xmlns:p14="http://schemas.microsoft.com/office/powerpoint/2010/main" val="250417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the transaction log looks like after the junior developer’s new procedure includes SET IMPLICIT_TRANSACTIONS ON without a COMMIT anywhere after.">
            <a:extLst>
              <a:ext uri="{FF2B5EF4-FFF2-40B4-BE49-F238E27FC236}">
                <a16:creationId xmlns:a16="http://schemas.microsoft.com/office/drawing/2014/main" id="{A96A7DCD-ECBB-E0F1-6AB9-7E63A0DC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2322744"/>
            <a:ext cx="5956173" cy="453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6959D-30ED-A798-8EB1-B2EE7FB0CB49}"/>
              </a:ext>
            </a:extLst>
          </p:cNvPr>
          <p:cNvSpPr txBox="1"/>
          <p:nvPr/>
        </p:nvSpPr>
        <p:spPr>
          <a:xfrm>
            <a:off x="1118806" y="283464"/>
            <a:ext cx="1005840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Developer forgets to mark queued records “complete”</a:t>
            </a:r>
          </a:p>
        </p:txBody>
      </p:sp>
    </p:spTree>
    <p:extLst>
      <p:ext uri="{BB962C8B-B14F-4D97-AF65-F5344CB8AC3E}">
        <p14:creationId xmlns:p14="http://schemas.microsoft.com/office/powerpoint/2010/main" val="212467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6000">
        <p:random/>
      </p:transition>
    </mc:Choice>
    <mc:Fallback>
      <p:transition advClick="0" advTm="6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en you’ve been in six days of SQLSkill training in a month.">
            <a:extLst>
              <a:ext uri="{FF2B5EF4-FFF2-40B4-BE49-F238E27FC236}">
                <a16:creationId xmlns:a16="http://schemas.microsoft.com/office/drawing/2014/main" id="{7B6B88B4-FB14-C51E-B313-59B93608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92" y="1493520"/>
            <a:ext cx="804672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2D07F-57D0-E70D-B268-73AE124DD99F}"/>
              </a:ext>
            </a:extLst>
          </p:cNvPr>
          <p:cNvSpPr txBox="1"/>
          <p:nvPr/>
        </p:nvSpPr>
        <p:spPr>
          <a:xfrm>
            <a:off x="1018032" y="-45720"/>
            <a:ext cx="10302240" cy="161340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Explaining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359189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E01FF-926B-047A-53DC-43FEDCAD8CD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45" y="1143000"/>
            <a:ext cx="4572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914DE2-3216-FB74-32C1-37CD5631664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645" y="1143000"/>
            <a:ext cx="4572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C1ADD6-1DFE-25E0-EF6A-A98811D1EB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37" y="2843784"/>
            <a:ext cx="3657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8BA7415-07F0-9E93-6CAC-B303D8AAE3E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37" y="2843784"/>
            <a:ext cx="3657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6A21BE-2EA8-5419-7E9A-F1ECCCA91A2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5" y="4379976"/>
            <a:ext cx="2743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64A4A44-D615-772A-544A-A0B1A269ABC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45" y="4301966"/>
            <a:ext cx="2743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61FB9E1-FBC4-B0C9-11B2-CF35E25808E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445" y="4301966"/>
            <a:ext cx="2743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2EA8D86-E35E-3407-5F5F-E372BA70599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6F52E9D-6E35-B8F7-A897-3A09298C3BF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FA0EAA7-C427-C3A2-A325-1A56F1734F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CD9D14C-E97F-6C88-6C32-F5EEE79722D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6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6576F02F-7AAE-3D83-58D8-750202513DF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7" y="5796767"/>
            <a:ext cx="1828800" cy="6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264BB-32A3-4AE5-6EBD-FC7D29C36F22}"/>
              </a:ext>
            </a:extLst>
          </p:cNvPr>
          <p:cNvSpPr txBox="1"/>
          <p:nvPr/>
        </p:nvSpPr>
        <p:spPr>
          <a:xfrm>
            <a:off x="2260344" y="215658"/>
            <a:ext cx="767131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Please Thank Our Sponsors!</a:t>
            </a:r>
          </a:p>
        </p:txBody>
      </p:sp>
    </p:spTree>
    <p:extLst>
      <p:ext uri="{BB962C8B-B14F-4D97-AF65-F5344CB8AC3E}">
        <p14:creationId xmlns:p14="http://schemas.microsoft.com/office/powerpoint/2010/main" val="46390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/>
    </mc:Choice>
    <mc:Fallback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en the senior DBA says, “Hang on, I’ve got a script to do that,” and opens a folder with over eight thousand files">
            <a:extLst>
              <a:ext uri="{FF2B5EF4-FFF2-40B4-BE49-F238E27FC236}">
                <a16:creationId xmlns:a16="http://schemas.microsoft.com/office/drawing/2014/main" id="{8B88F480-575D-9A0B-7E09-78BA6A2C0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105" y="1762707"/>
            <a:ext cx="8191789" cy="50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DD4558-3D5D-BA3B-3CAC-65B1E0D00FA2}"/>
              </a:ext>
            </a:extLst>
          </p:cNvPr>
          <p:cNvSpPr txBox="1"/>
          <p:nvPr/>
        </p:nvSpPr>
        <p:spPr>
          <a:xfrm>
            <a:off x="1341120" y="356616"/>
            <a:ext cx="912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Heaps in real life</a:t>
            </a:r>
          </a:p>
        </p:txBody>
      </p:sp>
    </p:spTree>
    <p:extLst>
      <p:ext uri="{BB962C8B-B14F-4D97-AF65-F5344CB8AC3E}">
        <p14:creationId xmlns:p14="http://schemas.microsoft.com/office/powerpoint/2010/main" val="382696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atles Walking GIF">
            <a:extLst>
              <a:ext uri="{FF2B5EF4-FFF2-40B4-BE49-F238E27FC236}">
                <a16:creationId xmlns:a16="http://schemas.microsoft.com/office/drawing/2014/main" id="{D4AB8B4A-D9AE-B6F1-77DA-7028E691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530352"/>
            <a:ext cx="6327648" cy="63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82596-EC05-C652-A5B8-4F4889953CE2}"/>
              </a:ext>
            </a:extLst>
          </p:cNvPr>
          <p:cNvSpPr txBox="1"/>
          <p:nvPr/>
        </p:nvSpPr>
        <p:spPr>
          <a:xfrm>
            <a:off x="2365248" y="64008"/>
            <a:ext cx="7266432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 Ho, Hi Ho, it’s</a:t>
            </a:r>
            <a:b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off to work we go</a:t>
            </a:r>
          </a:p>
        </p:txBody>
      </p:sp>
    </p:spTree>
    <p:extLst>
      <p:ext uri="{BB962C8B-B14F-4D97-AF65-F5344CB8AC3E}">
        <p14:creationId xmlns:p14="http://schemas.microsoft.com/office/powerpoint/2010/main" val="193052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3060192" y="173736"/>
            <a:ext cx="6071616" cy="15636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Finding the missing comma</a:t>
            </a:r>
          </a:p>
        </p:txBody>
      </p:sp>
      <p:pic>
        <p:nvPicPr>
          <p:cNvPr id="9218" name="Picture 2" descr="Trying to find that missing comma that’s messing up my SQL statement…">
            <a:extLst>
              <a:ext uri="{FF2B5EF4-FFF2-40B4-BE49-F238E27FC236}">
                <a16:creationId xmlns:a16="http://schemas.microsoft.com/office/drawing/2014/main" id="{BAAF2FF9-E895-FF91-B368-447A23F94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88" y="1886208"/>
            <a:ext cx="8802624" cy="496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2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>
        <p:random/>
      </p:transition>
    </mc:Choice>
    <mc:Fallback>
      <p:transition advClick="0" advTm="5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8EDB2-228C-ABDB-E521-1DF71B6D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48" y="2011260"/>
            <a:ext cx="10266554" cy="484674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7403638-C11A-1AAD-7382-0B918F0A483A}"/>
              </a:ext>
            </a:extLst>
          </p:cNvPr>
          <p:cNvSpPr txBox="1">
            <a:spLocks/>
          </p:cNvSpPr>
          <p:nvPr/>
        </p:nvSpPr>
        <p:spPr>
          <a:xfrm>
            <a:off x="1011936" y="1187348"/>
            <a:ext cx="5157787" cy="82391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 Evaluation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 6x$50 gift card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CF16232-D20E-86C6-5C8B-7FDD3DB5F482}"/>
              </a:ext>
            </a:extLst>
          </p:cNvPr>
          <p:cNvSpPr txBox="1">
            <a:spLocks/>
          </p:cNvSpPr>
          <p:nvPr/>
        </p:nvSpPr>
        <p:spPr>
          <a:xfrm>
            <a:off x="6168075" y="1187348"/>
            <a:ext cx="5183188" cy="823912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Evaluation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 $100 gift card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79DDE0-CB39-BF43-285C-2500F054C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99" y="-228600"/>
            <a:ext cx="2816352" cy="158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00"/>
    </mc:Choice>
    <mc:Fallback>
      <p:transition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127106</TotalTime>
  <Words>507</Words>
  <Application>Microsoft Office PowerPoint</Application>
  <PresentationFormat>Widescreen</PresentationFormat>
  <Paragraphs>114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MV Boli</vt:lpstr>
      <vt:lpstr>Open Sans</vt:lpstr>
      <vt:lpstr>Segoe UI</vt:lpstr>
      <vt:lpstr>Wingdings</vt:lpstr>
      <vt:lpstr>Office Theme</vt:lpstr>
      <vt:lpstr>1_Office Theme</vt:lpstr>
      <vt:lpstr>Custom Design</vt:lpstr>
      <vt:lpstr>2_Office Theme</vt:lpstr>
      <vt:lpstr>Go Faster Sooner! Discover SQL Server Index Improvements with the Biggest Gain for the Least Pain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are we here?</vt:lpstr>
      <vt:lpstr>PowerPoint Presentation</vt:lpstr>
      <vt:lpstr>PowerPoint Presentation</vt:lpstr>
      <vt:lpstr>PowerPoint Presentation</vt:lpstr>
      <vt:lpstr>Session Synopsis - 1</vt:lpstr>
      <vt:lpstr>PowerPoint Presentation</vt:lpstr>
      <vt:lpstr>PowerPoint Presentation</vt:lpstr>
      <vt:lpstr>Session Synopsis - 2</vt:lpstr>
      <vt:lpstr>PowerPoint Presentation</vt:lpstr>
      <vt:lpstr>PowerPoint Presentation</vt:lpstr>
      <vt:lpstr>PowerPoint Presentation</vt:lpstr>
      <vt:lpstr>Session Synopsis - 3</vt:lpstr>
      <vt:lpstr>PowerPoint Presentation</vt:lpstr>
      <vt:lpstr>PowerPoint Presentation</vt:lpstr>
      <vt:lpstr>PowerPoint Presentation</vt:lpstr>
      <vt:lpstr>Special thanks to these and other SQL community contributors!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2574</cp:revision>
  <dcterms:created xsi:type="dcterms:W3CDTF">2022-12-24T15:55:49Z</dcterms:created>
  <dcterms:modified xsi:type="dcterms:W3CDTF">2024-10-03T21:41:03Z</dcterms:modified>
</cp:coreProperties>
</file>